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66" r:id="rId3"/>
    <p:sldId id="267" r:id="rId4"/>
    <p:sldId id="268" r:id="rId5"/>
    <p:sldId id="269" r:id="rId6"/>
    <p:sldId id="270" r:id="rId7"/>
    <p:sldId id="271" r:id="rId8"/>
    <p:sldId id="272" r:id="rId9"/>
    <p:sldId id="273" r:id="rId10"/>
    <p:sldId id="274" r:id="rId11"/>
    <p:sldId id="275" r:id="rId12"/>
    <p:sldId id="276" r:id="rId13"/>
    <p:sldId id="265"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113" d="100"/>
          <a:sy n="113"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589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512271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184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444854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413129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57DCA1-B1FC-4100-A00C-B68760D20C1D}" type="datetimeFigureOut">
              <a:rPr lang="en-IN" smtClean="0"/>
              <a:t>19-07-2022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0926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868105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334F5BE-B4AF-4926-AAE7-BA7ABFA61238}" type="slidenum">
              <a:rPr lang="en-IN" smtClean="0"/>
              <a:t>‹#›</a:t>
            </a:fld>
            <a:endParaRPr lang="en-IN"/>
          </a:p>
        </p:txBody>
      </p:sp>
    </p:spTree>
    <p:extLst>
      <p:ext uri="{BB962C8B-B14F-4D97-AF65-F5344CB8AC3E}">
        <p14:creationId xmlns:p14="http://schemas.microsoft.com/office/powerpoint/2010/main" val="266882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2192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844754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25041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557DCA1-B1FC-4100-A00C-B68760D20C1D}" type="datetimeFigureOut">
              <a:rPr lang="en-IN" smtClean="0"/>
              <a:t>19-07-2022</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334F5BE-B4AF-4926-AAE7-BA7ABFA61238}"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33592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D5E95-0D96-4433-4FEC-ECF087533966}"/>
              </a:ext>
            </a:extLst>
          </p:cNvPr>
          <p:cNvSpPr>
            <a:spLocks noGrp="1"/>
          </p:cNvSpPr>
          <p:nvPr>
            <p:ph type="ctrTitle"/>
          </p:nvPr>
        </p:nvSpPr>
        <p:spPr>
          <a:xfrm>
            <a:off x="1097280" y="1413933"/>
            <a:ext cx="10058400" cy="1270000"/>
          </a:xfrm>
        </p:spPr>
        <p:txBody>
          <a:bodyPr>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i-IN" sz="44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 साहित्य के संकलन एवं संरक्षण में आने वाली समस्याएं</a:t>
            </a:r>
          </a:p>
        </p:txBody>
      </p:sp>
      <p:sp>
        <p:nvSpPr>
          <p:cNvPr id="3" name="Subtitle 2">
            <a:extLst>
              <a:ext uri="{FF2B5EF4-FFF2-40B4-BE49-F238E27FC236}">
                <a16:creationId xmlns:a16="http://schemas.microsoft.com/office/drawing/2014/main" id="{407C6934-6A30-D917-BDC4-9052F4970CCC}"/>
              </a:ext>
            </a:extLst>
          </p:cNvPr>
          <p:cNvSpPr>
            <a:spLocks noGrp="1"/>
          </p:cNvSpPr>
          <p:nvPr>
            <p:ph type="subTitle" idx="1"/>
          </p:nvPr>
        </p:nvSpPr>
        <p:spPr/>
        <p:txBody>
          <a:bodyPr/>
          <a:lstStyle/>
          <a:p>
            <a:pPr algn="ctr"/>
            <a:r>
              <a:rPr lang="en-IN" dirty="0">
                <a:solidFill>
                  <a:schemeClr val="tx1"/>
                </a:solidFill>
              </a:rPr>
              <a:t>HIND</a:t>
            </a:r>
            <a:r>
              <a:rPr lang="hi-IN" dirty="0">
                <a:solidFill>
                  <a:schemeClr val="tx1"/>
                </a:solidFill>
              </a:rPr>
              <a:t>306 लोक साहित्य  </a:t>
            </a:r>
            <a:endParaRPr lang="en-IN" dirty="0">
              <a:solidFill>
                <a:schemeClr val="tx1"/>
              </a:solidFill>
            </a:endParaRPr>
          </a:p>
          <a:p>
            <a:endParaRPr lang="en-IN" dirty="0"/>
          </a:p>
        </p:txBody>
      </p:sp>
    </p:spTree>
    <p:extLst>
      <p:ext uri="{BB962C8B-B14F-4D97-AF65-F5344CB8AC3E}">
        <p14:creationId xmlns:p14="http://schemas.microsoft.com/office/powerpoint/2010/main" val="2025469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481CE-6FE7-1624-0C20-6F382AB1D9C9}"/>
              </a:ext>
            </a:extLst>
          </p:cNvPr>
          <p:cNvSpPr>
            <a:spLocks noGrp="1"/>
          </p:cNvSpPr>
          <p:nvPr>
            <p:ph type="title"/>
          </p:nvPr>
        </p:nvSpPr>
        <p:spPr/>
        <p:txBody>
          <a:bodyPr/>
          <a:lstStyle/>
          <a:p>
            <a:r>
              <a:rPr lang="hi-IN" dirty="0"/>
              <a:t>प्रस्तावना</a:t>
            </a:r>
            <a:endParaRPr lang="en-IN" dirty="0"/>
          </a:p>
        </p:txBody>
      </p:sp>
      <p:sp>
        <p:nvSpPr>
          <p:cNvPr id="3" name="Content Placeholder 2">
            <a:extLst>
              <a:ext uri="{FF2B5EF4-FFF2-40B4-BE49-F238E27FC236}">
                <a16:creationId xmlns:a16="http://schemas.microsoft.com/office/drawing/2014/main" id="{2854F52A-D36D-A5AE-7475-55156BD4FC74}"/>
              </a:ext>
            </a:extLst>
          </p:cNvPr>
          <p:cNvSpPr>
            <a:spLocks noGrp="1"/>
          </p:cNvSpPr>
          <p:nvPr>
            <p:ph idx="1"/>
          </p:nvPr>
        </p:nvSpPr>
        <p:spPr/>
        <p:txBody>
          <a:bodyPr>
            <a:normAutofit fontScale="62500" lnSpcReduction="20000"/>
          </a:bodyPr>
          <a:lstStyle/>
          <a:p>
            <a:pPr algn="just">
              <a:lnSpc>
                <a:spcPct val="170000"/>
              </a:lnSpc>
            </a:pPr>
            <a:r>
              <a:rPr lang="hi-IN" dirty="0"/>
              <a:t>लोक साहित्य की एक लंबी एवं प्राचीन परंपरा मिलती है। लोक साहित्य दो शब्दों से बना है- लोक+साहित्य। लोक साहित्य से अभिप्राय उस साहित्य से है जिसकी रचना लोक करता है। ‘लोक’ शब्द समस्त जन समुदाय के लिए प्रयुक्त होता है।  लोक शब्द का अर्थ है- देखने वाला।  वैदिक साहित्य से लेकर वर्तमान समय तक लोक शब्द का प्रयोग जनसामान्य के लिए हुआ है।  लोक शब्द से अभिप्राय उस संपूर्ण जन समुदाय से है जो किसी देश में निवास करता है।  हजारी प्रसाद द्विवेदी के अनुसार, “ लोक शब्द का अर्थ जनपद या ग्राम्य नहीं है,  बल्कि नगरों और गांव में फैली हुई वह समस्त जनता है, जिसके व्यवहारिक ज्ञान का आधार पोथियाँ नहीं है।” </a:t>
            </a:r>
          </a:p>
          <a:p>
            <a:pPr algn="just">
              <a:lnSpc>
                <a:spcPct val="170000"/>
              </a:lnSpc>
            </a:pPr>
            <a:endParaRPr lang="hi-IN" dirty="0"/>
          </a:p>
          <a:p>
            <a:pPr algn="just">
              <a:lnSpc>
                <a:spcPct val="170000"/>
              </a:lnSpc>
            </a:pPr>
            <a:r>
              <a:rPr lang="hi-IN" dirty="0"/>
              <a:t>कहने का भाव यह है कि जिन का ज्ञान जीवन के अनुभवों पर आधारित है अतः लोक साहित्य जन सामान्य के जीवन अनुभवों की अभिव्यक्ति करने वाले साहित्य का नाम है।लोक साहित्य उतना ही प्राचीन है जितना की मानव क्योंकि इसमें जनजीवन की प्रत्येक अवस्था, प्रत्येक वर्ग प्रत्येक समय और प्रकृति सभी कुछ समाहित है। लोक साहित्य एक तरह सेजनता की संपत्ति है। इसे लोक संस्कृति का दर्पण भी कहा जाता है। जन संस्कृति का जैसा सच्चा एवं सजीव चित्रण लोक साहित्य में मिलता है वैसा अन्य कहीं नहीं मिलता। सरलता और स्वभाविकता के कारण  यह अपना एक विशेष महत्व रखता है।  साधारण जनता का हंसना, रोना खेलना गाना जिन शब्दों में अभिव्यक्त हो सकता है वह सब कुछ लोग साहित्य में आता है।</a:t>
            </a:r>
            <a:endParaRPr lang="en-IN" dirty="0"/>
          </a:p>
        </p:txBody>
      </p:sp>
    </p:spTree>
    <p:extLst>
      <p:ext uri="{BB962C8B-B14F-4D97-AF65-F5344CB8AC3E}">
        <p14:creationId xmlns:p14="http://schemas.microsoft.com/office/powerpoint/2010/main" val="2993023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DC9D-C4C6-CB6E-1671-8D59A39CFB63}"/>
              </a:ext>
            </a:extLst>
          </p:cNvPr>
          <p:cNvSpPr>
            <a:spLocks noGrp="1"/>
          </p:cNvSpPr>
          <p:nvPr>
            <p:ph type="title"/>
          </p:nvPr>
        </p:nvSpPr>
        <p:spPr/>
        <p:txBody>
          <a:bodyPr/>
          <a:lstStyle/>
          <a:p>
            <a:r>
              <a:rPr lang="hi-IN" dirty="0"/>
              <a:t>लोक साहित्य के संकलन एवं संग्रहण से जुड़ी समस्याएं</a:t>
            </a:r>
            <a:endParaRPr lang="en-IN" dirty="0"/>
          </a:p>
        </p:txBody>
      </p:sp>
      <p:sp>
        <p:nvSpPr>
          <p:cNvPr id="3" name="Content Placeholder 2">
            <a:extLst>
              <a:ext uri="{FF2B5EF4-FFF2-40B4-BE49-F238E27FC236}">
                <a16:creationId xmlns:a16="http://schemas.microsoft.com/office/drawing/2014/main" id="{ED9916A1-B56A-9B93-0ED6-B82838947651}"/>
              </a:ext>
            </a:extLst>
          </p:cNvPr>
          <p:cNvSpPr>
            <a:spLocks noGrp="1"/>
          </p:cNvSpPr>
          <p:nvPr>
            <p:ph idx="1"/>
          </p:nvPr>
        </p:nvSpPr>
        <p:spPr/>
        <p:txBody>
          <a:bodyPr/>
          <a:lstStyle/>
          <a:p>
            <a:pPr algn="just">
              <a:lnSpc>
                <a:spcPct val="150000"/>
              </a:lnSpc>
            </a:pPr>
            <a:r>
              <a:rPr lang="hi-IN" dirty="0"/>
              <a:t>लोक साहित्य का अध्ययन आज सबसे बड़ी आवश्यकता है।  शिक्षा में इसे महत्वपूर्ण स्थान मिल चुका है तथा विश्वविद्यालयों में भी इसी विषय के रूप में स्वीकारा जा रहा है।  संपूर्ण विषय में लोक साहित्य का आपसी समन्वय भी बन रहा है परंतु लोक साहित्य के संगठन का कार्य अत्यंत कठिन है।  यह मानवीय क्षेत्र है।  हस्तलिखित ग्रंथों की खोज तो कठिन है ही साथ ही उसके प्रकाशन और प्रचार-प्रसार का कार्य भी उतना ही कठिन है।  लोक साहित्य  तो मौखिक अभिव्यक्ति है अतः इसका संकलन अत्यंत कठिन कार्य है। लोक साहित्य के संकलन में  निम्नलिखित बाधाएं उत्पन्न होती है-</a:t>
            </a:r>
            <a:endParaRPr lang="en-IN" dirty="0"/>
          </a:p>
        </p:txBody>
      </p:sp>
    </p:spTree>
    <p:extLst>
      <p:ext uri="{BB962C8B-B14F-4D97-AF65-F5344CB8AC3E}">
        <p14:creationId xmlns:p14="http://schemas.microsoft.com/office/powerpoint/2010/main" val="69626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93FAD-F617-554E-C5BB-B5F83EFA2F91}"/>
              </a:ext>
            </a:extLst>
          </p:cNvPr>
          <p:cNvSpPr>
            <a:spLocks noGrp="1"/>
          </p:cNvSpPr>
          <p:nvPr>
            <p:ph type="title"/>
          </p:nvPr>
        </p:nvSpPr>
        <p:spPr/>
        <p:txBody>
          <a:bodyPr/>
          <a:lstStyle/>
          <a:p>
            <a:r>
              <a:rPr lang="hi-IN" dirty="0"/>
              <a:t>1. श्रम साध्य कार्यः</a:t>
            </a:r>
            <a:endParaRPr lang="en-IN" dirty="0"/>
          </a:p>
        </p:txBody>
      </p:sp>
      <p:sp>
        <p:nvSpPr>
          <p:cNvPr id="3" name="Content Placeholder 2">
            <a:extLst>
              <a:ext uri="{FF2B5EF4-FFF2-40B4-BE49-F238E27FC236}">
                <a16:creationId xmlns:a16="http://schemas.microsoft.com/office/drawing/2014/main" id="{32FD4775-D6EE-C6B9-CEA0-3735FC6A294D}"/>
              </a:ext>
            </a:extLst>
          </p:cNvPr>
          <p:cNvSpPr>
            <a:spLocks noGrp="1"/>
          </p:cNvSpPr>
          <p:nvPr>
            <p:ph idx="1"/>
          </p:nvPr>
        </p:nvSpPr>
        <p:spPr/>
        <p:txBody>
          <a:bodyPr>
            <a:normAutofit lnSpcReduction="10000"/>
          </a:bodyPr>
          <a:lstStyle/>
          <a:p>
            <a:pPr algn="just">
              <a:lnSpc>
                <a:spcPct val="150000"/>
              </a:lnSpc>
            </a:pPr>
            <a:r>
              <a:rPr lang="hi-IN" dirty="0"/>
              <a:t>लोक साहित्य  का संकलन अत्यंत परिश्रम का कार्य है।  धरती पुत्रों  द्वारा सहज भाव  गाए जाने वाले गीतों,  सुनाई जाने वाली कथाएं और खेले जाने वाले नाटकों को लिपिबद्ध करना अत्यंत कठिन होता है। वर्तमान में लोक गायक धीरे-धीरे कम होती जा रहे हैं।  पाश्चात्य शिक्षा के प्रचार-प्रसार ने लोकगीतों के प्रति लोगों के मन में उपेक्षा का भावना दिया है केवल वृद्ध पीढ़ी इन गीतों को सुरक्षित रखे हुए है।  दूसरी ओर ग्रामीण क्षेत्रों के अधिकांश गीत या गाथाएं स्त्रियों द्वारा गाए व सुनाई जाती है।  मित्रों की अधिकांश स्त्रियां पर्दे का व्यवहार करती है तथा ऐसे में पूर्ण जानकारी एकत्रित करना एक दुष्कर कार्य है।  कुछ लोकगीत या लोक गाथाएं ऐसी हैं जो विशेष समय पर ही गई व सुनाई जाती है अतः इनका संग्रह उसी समय किया जा सकता है।  इस तरह लोक साहित्य का संग्रह कठिन काम बन जाता है</a:t>
            </a:r>
            <a:endParaRPr lang="en-IN" dirty="0"/>
          </a:p>
        </p:txBody>
      </p:sp>
    </p:spTree>
    <p:extLst>
      <p:ext uri="{BB962C8B-B14F-4D97-AF65-F5344CB8AC3E}">
        <p14:creationId xmlns:p14="http://schemas.microsoft.com/office/powerpoint/2010/main" val="4004408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5A7D8-649A-D3E4-5BAC-E16D67986754}"/>
              </a:ext>
            </a:extLst>
          </p:cNvPr>
          <p:cNvSpPr>
            <a:spLocks noGrp="1"/>
          </p:cNvSpPr>
          <p:nvPr>
            <p:ph type="title"/>
          </p:nvPr>
        </p:nvSpPr>
        <p:spPr/>
        <p:txBody>
          <a:bodyPr/>
          <a:lstStyle/>
          <a:p>
            <a:r>
              <a:rPr lang="hi-IN" dirty="0"/>
              <a:t>2. संदिग्ध विश्वसनीयताः</a:t>
            </a:r>
            <a:endParaRPr lang="en-IN" dirty="0"/>
          </a:p>
        </p:txBody>
      </p:sp>
      <p:sp>
        <p:nvSpPr>
          <p:cNvPr id="3" name="Content Placeholder 2">
            <a:extLst>
              <a:ext uri="{FF2B5EF4-FFF2-40B4-BE49-F238E27FC236}">
                <a16:creationId xmlns:a16="http://schemas.microsoft.com/office/drawing/2014/main" id="{F58972B1-E529-143F-FB51-4B89EB9394D3}"/>
              </a:ext>
            </a:extLst>
          </p:cNvPr>
          <p:cNvSpPr>
            <a:spLocks noGrp="1"/>
          </p:cNvSpPr>
          <p:nvPr>
            <p:ph idx="1"/>
          </p:nvPr>
        </p:nvSpPr>
        <p:spPr/>
        <p:txBody>
          <a:bodyPr/>
          <a:lstStyle/>
          <a:p>
            <a:pPr algn="just">
              <a:lnSpc>
                <a:spcPct val="150000"/>
              </a:lnSpc>
            </a:pPr>
            <a:r>
              <a:rPr lang="hi-IN" dirty="0"/>
              <a:t>लोक साहित्य संबंधी आंकड़े मानवीय हृदय के भावों पर निर्भर होते हैं यह आंकड़े प्रत्येक समाज में परिवेश के अनुकूल परिवर्तित होते रहते हैं।  ऐसी स्थिति में लोक साहित्य का संग्रह करने वालों पर विश्वसनीयता संदिग्ध रहती है  अर्थात संग्रह कर्ताओं ने सही आंकड़ों का चयन किया है या नहीं इस पर पूर्ण विश्वास करना कई बार कठिन हो जाता है।</a:t>
            </a:r>
            <a:endParaRPr lang="en-IN" dirty="0"/>
          </a:p>
        </p:txBody>
      </p:sp>
    </p:spTree>
    <p:extLst>
      <p:ext uri="{BB962C8B-B14F-4D97-AF65-F5344CB8AC3E}">
        <p14:creationId xmlns:p14="http://schemas.microsoft.com/office/powerpoint/2010/main" val="3624393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AA84A-D066-F8E7-84CE-AAA43C14D84C}"/>
              </a:ext>
            </a:extLst>
          </p:cNvPr>
          <p:cNvSpPr>
            <a:spLocks noGrp="1"/>
          </p:cNvSpPr>
          <p:nvPr>
            <p:ph type="title"/>
          </p:nvPr>
        </p:nvSpPr>
        <p:spPr/>
        <p:txBody>
          <a:bodyPr/>
          <a:lstStyle/>
          <a:p>
            <a:r>
              <a:rPr lang="hi-IN" dirty="0"/>
              <a:t>3. प्राचीन परंपराओं पर आधुनिकता का प्रभावः</a:t>
            </a:r>
            <a:endParaRPr lang="en-IN" dirty="0"/>
          </a:p>
        </p:txBody>
      </p:sp>
      <p:sp>
        <p:nvSpPr>
          <p:cNvPr id="3" name="Content Placeholder 2">
            <a:extLst>
              <a:ext uri="{FF2B5EF4-FFF2-40B4-BE49-F238E27FC236}">
                <a16:creationId xmlns:a16="http://schemas.microsoft.com/office/drawing/2014/main" id="{F89D288A-9165-0CEC-8F97-E72005F470A5}"/>
              </a:ext>
            </a:extLst>
          </p:cNvPr>
          <p:cNvSpPr>
            <a:spLocks noGrp="1"/>
          </p:cNvSpPr>
          <p:nvPr>
            <p:ph idx="1"/>
          </p:nvPr>
        </p:nvSpPr>
        <p:spPr/>
        <p:txBody>
          <a:bodyPr/>
          <a:lstStyle/>
          <a:p>
            <a:pPr algn="just">
              <a:lnSpc>
                <a:spcPct val="150000"/>
              </a:lnSpc>
            </a:pPr>
            <a:r>
              <a:rPr lang="hi-IN" dirty="0"/>
              <a:t>आधुनिक समय में परंपराओं की महत्ता कम होती जा रही है।  पाश्चात्य सभ्यता का अनुकरण करने वाली आधुनिक पीढ़ी प्राचीन संस्कारों में अधिक विश्वास नहीं रखती।  आधुनिक युग में रात रात भर अलाव के पास बैठकर कथा कहानियां कहने वाले  रिवाज भी समाप्त होते जा रहे हैं।  धार्मिक अवसरों पर गाए सुनाए जाने वाले गीत और कथाएं भी नाममात्र ही शेष रह गई है। आधुनिक संचार माध्यमों जैसे रेडियो और टेलीविजन ने सामूहिक ग्रामीण जीवन को छिन्न-भिन्न कर दिया है।  ऐसी स्थिति में लोक साहित्य  विधाओं का संग्रहण कठिन हो जाता है।</a:t>
            </a:r>
            <a:endParaRPr lang="en-IN" dirty="0"/>
          </a:p>
        </p:txBody>
      </p:sp>
    </p:spTree>
    <p:extLst>
      <p:ext uri="{BB962C8B-B14F-4D97-AF65-F5344CB8AC3E}">
        <p14:creationId xmlns:p14="http://schemas.microsoft.com/office/powerpoint/2010/main" val="3816620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E5A00-1F6C-B94C-913A-8419A8649793}"/>
              </a:ext>
            </a:extLst>
          </p:cNvPr>
          <p:cNvSpPr>
            <a:spLocks noGrp="1"/>
          </p:cNvSpPr>
          <p:nvPr>
            <p:ph type="title"/>
          </p:nvPr>
        </p:nvSpPr>
        <p:spPr/>
        <p:txBody>
          <a:bodyPr/>
          <a:lstStyle/>
          <a:p>
            <a:r>
              <a:rPr lang="hi-IN" dirty="0"/>
              <a:t>4. धार्मिक अंधविश्वासः</a:t>
            </a:r>
            <a:endParaRPr lang="en-IN" dirty="0"/>
          </a:p>
        </p:txBody>
      </p:sp>
      <p:sp>
        <p:nvSpPr>
          <p:cNvPr id="3" name="Content Placeholder 2">
            <a:extLst>
              <a:ext uri="{FF2B5EF4-FFF2-40B4-BE49-F238E27FC236}">
                <a16:creationId xmlns:a16="http://schemas.microsoft.com/office/drawing/2014/main" id="{53CAFB61-C84B-079D-FFF8-2590A1F00297}"/>
              </a:ext>
            </a:extLst>
          </p:cNvPr>
          <p:cNvSpPr>
            <a:spLocks noGrp="1"/>
          </p:cNvSpPr>
          <p:nvPr>
            <p:ph idx="1"/>
          </p:nvPr>
        </p:nvSpPr>
        <p:spPr/>
        <p:txBody>
          <a:bodyPr/>
          <a:lstStyle/>
          <a:p>
            <a:pPr algn="just">
              <a:lnSpc>
                <a:spcPct val="150000"/>
              </a:lnSpc>
            </a:pPr>
            <a:r>
              <a:rPr lang="hi-IN" dirty="0"/>
              <a:t>धार्मिक अंधविश्वास भी लोक साहित्य को लिपिबद्ध करवाने में बाधक बनते हैं लोक में निजी ज्ञान को गुप्त रखने की प्रवृत्ति सदा से रही है।  लोक साहित्य का संबंध पर्व त्यौहार,  पूजा-जात्रा,  श्रम-विश्राम, मेले, व्रत, अनुष्ठान आदि से रहता है। लोक गायक समय के विरुद्ध इन्हें गाने सुनाने में सदा आनाकानी करते हैं। लोग अपने धार्मिक विश्वासों को बाहरी लोगों के सामने नहीं लाना चाहते तथा पढ़े-लिखे शोधार्थियों को भी वह शंका की दृष्टि से देखते हैं।  ऐसी स्थिति में सही आंकड़े प्राप्त करना दुष्कर हो जाता है।</a:t>
            </a:r>
            <a:endParaRPr lang="en-IN" dirty="0"/>
          </a:p>
        </p:txBody>
      </p:sp>
    </p:spTree>
    <p:extLst>
      <p:ext uri="{BB962C8B-B14F-4D97-AF65-F5344CB8AC3E}">
        <p14:creationId xmlns:p14="http://schemas.microsoft.com/office/powerpoint/2010/main" val="3904458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70623-2DC1-0B48-F310-3F454039848A}"/>
              </a:ext>
            </a:extLst>
          </p:cNvPr>
          <p:cNvSpPr>
            <a:spLocks noGrp="1"/>
          </p:cNvSpPr>
          <p:nvPr>
            <p:ph type="title"/>
          </p:nvPr>
        </p:nvSpPr>
        <p:spPr/>
        <p:txBody>
          <a:bodyPr/>
          <a:lstStyle/>
          <a:p>
            <a:r>
              <a:rPr lang="hi-IN" dirty="0"/>
              <a:t>5. पुनरावृति में असमर्थताः</a:t>
            </a:r>
            <a:endParaRPr lang="en-IN" dirty="0"/>
          </a:p>
        </p:txBody>
      </p:sp>
      <p:sp>
        <p:nvSpPr>
          <p:cNvPr id="3" name="Content Placeholder 2">
            <a:extLst>
              <a:ext uri="{FF2B5EF4-FFF2-40B4-BE49-F238E27FC236}">
                <a16:creationId xmlns:a16="http://schemas.microsoft.com/office/drawing/2014/main" id="{19482F11-4773-7DDC-7303-AAF482EBB8F9}"/>
              </a:ext>
            </a:extLst>
          </p:cNvPr>
          <p:cNvSpPr>
            <a:spLocks noGrp="1"/>
          </p:cNvSpPr>
          <p:nvPr>
            <p:ph idx="1"/>
          </p:nvPr>
        </p:nvSpPr>
        <p:spPr/>
        <p:txBody>
          <a:bodyPr/>
          <a:lstStyle/>
          <a:p>
            <a:pPr algn="just">
              <a:lnSpc>
                <a:spcPct val="150000"/>
              </a:lnSpc>
            </a:pPr>
            <a:r>
              <a:rPr lang="hi-IN" dirty="0"/>
              <a:t>अक्सर लोक गायक अपनी मस्ती में लोक गाथाओं या लोकगीतों का गान करते हैं।  सूर, ताल से निबद्ध भावावेश में गाए गए गीत कभी-कभी उसी रूप में संग्रह करना कठिन हो जाता है।  ऐसी स्थिति में किसी छूटी पंक्ति को पुनः गाने में गायक असमर्थ होता है।  इसी प्रकार स्त्रियों के मांगलिक अवसरों पर एक स्वर में गाए गए गीतों का भी उन्हें गायन करना या उन्हें लिपिबद्ध करना समस्या रहती है।</a:t>
            </a:r>
            <a:endParaRPr lang="en-IN" dirty="0"/>
          </a:p>
        </p:txBody>
      </p:sp>
    </p:spTree>
    <p:extLst>
      <p:ext uri="{BB962C8B-B14F-4D97-AF65-F5344CB8AC3E}">
        <p14:creationId xmlns:p14="http://schemas.microsoft.com/office/powerpoint/2010/main" val="162314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22D6C-4308-18F0-93B0-7F1296DEA46E}"/>
              </a:ext>
            </a:extLst>
          </p:cNvPr>
          <p:cNvSpPr>
            <a:spLocks noGrp="1"/>
          </p:cNvSpPr>
          <p:nvPr>
            <p:ph type="title"/>
          </p:nvPr>
        </p:nvSpPr>
        <p:spPr/>
        <p:txBody>
          <a:bodyPr/>
          <a:lstStyle/>
          <a:p>
            <a:r>
              <a:rPr lang="hi-IN" dirty="0"/>
              <a:t>6. भाषा विषयक ज्ञान की कमीः</a:t>
            </a:r>
            <a:endParaRPr lang="en-IN" dirty="0"/>
          </a:p>
        </p:txBody>
      </p:sp>
      <p:sp>
        <p:nvSpPr>
          <p:cNvPr id="3" name="Content Placeholder 2">
            <a:extLst>
              <a:ext uri="{FF2B5EF4-FFF2-40B4-BE49-F238E27FC236}">
                <a16:creationId xmlns:a16="http://schemas.microsoft.com/office/drawing/2014/main" id="{D4B86046-2E56-83D0-F714-8A6EED1324D2}"/>
              </a:ext>
            </a:extLst>
          </p:cNvPr>
          <p:cNvSpPr>
            <a:spLocks noGrp="1"/>
          </p:cNvSpPr>
          <p:nvPr>
            <p:ph idx="1"/>
          </p:nvPr>
        </p:nvSpPr>
        <p:spPr/>
        <p:txBody>
          <a:bodyPr/>
          <a:lstStyle/>
          <a:p>
            <a:pPr algn="just">
              <a:lnSpc>
                <a:spcPct val="150000"/>
              </a:lnSpc>
            </a:pPr>
            <a:r>
              <a:rPr lang="hi-IN" dirty="0"/>
              <a:t>प्रत्येक समाज की भाषा व बोली अलग-अलग होती है।  संग्रह करता को समाज के इतिहास वह पूर्व परंपरा के साथ-साथ लोक बोलियों की जानकारी होना आवश्यक होता है। एक संग्रह करता के लिए प्रत्येक समाज की भाषा वह बोली को जानना असंभव है।   कई बार लोक गायक परंपरागत शब्दावली भूल जाते हैं तो उसमें अपनी ओर से कुछ ना कुछ जोड़कर उसे आगे बढ़ाते हैं। अतः संग्रहकर्ता के लिए उन छूटे गए अंशों को खोज कर निकाला सरल नहीं होता।</a:t>
            </a:r>
            <a:endParaRPr lang="en-IN" dirty="0"/>
          </a:p>
        </p:txBody>
      </p:sp>
    </p:spTree>
    <p:extLst>
      <p:ext uri="{BB962C8B-B14F-4D97-AF65-F5344CB8AC3E}">
        <p14:creationId xmlns:p14="http://schemas.microsoft.com/office/powerpoint/2010/main" val="3603409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EE070-319B-D5D9-FADE-499CFC391508}"/>
              </a:ext>
            </a:extLst>
          </p:cNvPr>
          <p:cNvSpPr>
            <a:spLocks noGrp="1"/>
          </p:cNvSpPr>
          <p:nvPr>
            <p:ph type="title"/>
          </p:nvPr>
        </p:nvSpPr>
        <p:spPr/>
        <p:txBody>
          <a:bodyPr/>
          <a:lstStyle/>
          <a:p>
            <a:r>
              <a:rPr lang="hi-IN" dirty="0"/>
              <a:t>7. अनुसंधानकर्ताओं का उदार एवं अवसरवादी दृष्टिकोणः</a:t>
            </a:r>
            <a:endParaRPr lang="en-IN" dirty="0"/>
          </a:p>
        </p:txBody>
      </p:sp>
      <p:sp>
        <p:nvSpPr>
          <p:cNvPr id="3" name="Content Placeholder 2">
            <a:extLst>
              <a:ext uri="{FF2B5EF4-FFF2-40B4-BE49-F238E27FC236}">
                <a16:creationId xmlns:a16="http://schemas.microsoft.com/office/drawing/2014/main" id="{9BD15D63-2C6C-5C8B-E33C-B9B8B1AB33A8}"/>
              </a:ext>
            </a:extLst>
          </p:cNvPr>
          <p:cNvSpPr>
            <a:spLocks noGrp="1"/>
          </p:cNvSpPr>
          <p:nvPr>
            <p:ph idx="1"/>
          </p:nvPr>
        </p:nvSpPr>
        <p:spPr/>
        <p:txBody>
          <a:bodyPr/>
          <a:lstStyle/>
          <a:p>
            <a:pPr algn="just">
              <a:lnSpc>
                <a:spcPct val="150000"/>
              </a:lnSpc>
            </a:pPr>
            <a:r>
              <a:rPr lang="hi-IN" dirty="0"/>
              <a:t>विदेशी अनुसंधानकर्ताओं के उदार एवं अवसरवादी दृष्टिकोण के कारण लोक साहित्य से जुड़े कलाकारों को धन पाने की लालसा भी रहती है।  एक साधारण शोधकर्ता  कई बार धनराशि नहीं दे सकता।  अतः लोक कलाकार उसे जानकारी देने में आनाकानी करते हैं।  कई पहाड़ी प्रदेशों में लोक गायक प्रायः मदिरापान आदि के अभ्यस्त होते हैं और शोधार्थी के लिए इसकी व्यवस्था करना सहज नहीं होता।</a:t>
            </a:r>
            <a:endParaRPr lang="en-IN" dirty="0"/>
          </a:p>
        </p:txBody>
      </p:sp>
    </p:spTree>
    <p:extLst>
      <p:ext uri="{BB962C8B-B14F-4D97-AF65-F5344CB8AC3E}">
        <p14:creationId xmlns:p14="http://schemas.microsoft.com/office/powerpoint/2010/main" val="224217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B0825-3AC6-79BE-A8A4-A5F55CEA58C0}"/>
              </a:ext>
            </a:extLst>
          </p:cNvPr>
          <p:cNvSpPr>
            <a:spLocks noGrp="1"/>
          </p:cNvSpPr>
          <p:nvPr>
            <p:ph type="title"/>
          </p:nvPr>
        </p:nvSpPr>
        <p:spPr/>
        <p:txBody>
          <a:bodyPr/>
          <a:lstStyle/>
          <a:p>
            <a:r>
              <a:rPr lang="hi-IN" dirty="0"/>
              <a:t>8. प्रकाशकों की समस्याः</a:t>
            </a:r>
            <a:endParaRPr lang="en-IN" dirty="0"/>
          </a:p>
        </p:txBody>
      </p:sp>
      <p:sp>
        <p:nvSpPr>
          <p:cNvPr id="3" name="Content Placeholder 2">
            <a:extLst>
              <a:ext uri="{FF2B5EF4-FFF2-40B4-BE49-F238E27FC236}">
                <a16:creationId xmlns:a16="http://schemas.microsoft.com/office/drawing/2014/main" id="{DEED896A-AE74-583B-64AA-22B97CBD71B6}"/>
              </a:ext>
            </a:extLst>
          </p:cNvPr>
          <p:cNvSpPr>
            <a:spLocks noGrp="1"/>
          </p:cNvSpPr>
          <p:nvPr>
            <p:ph idx="1"/>
          </p:nvPr>
        </p:nvSpPr>
        <p:spPr/>
        <p:txBody>
          <a:bodyPr/>
          <a:lstStyle/>
          <a:p>
            <a:pPr algn="just">
              <a:lnSpc>
                <a:spcPct val="150000"/>
              </a:lnSpc>
            </a:pPr>
            <a:r>
              <a:rPr lang="hi-IN" dirty="0"/>
              <a:t>लोक साहित्य का प्रकाशन एक सबसे बड़ी समस्या है।  प्रकाशक वही छापता है जो बिकता है।  विभिन्न बोलियों में रचा गया लोक साहित्य पढ़ने वाले बहुत कम रह गए हैं।  सरकारी विभागों की ओर से भी प्रायः लोक साहित्य और लोक साहित्यकारों को उपेक्षा ही मिलती आई है जिसके कारण लोक साहित्य के प्रकाशन में बाधा उत्पन्न होती है।</a:t>
            </a:r>
            <a:endParaRPr lang="en-IN" dirty="0"/>
          </a:p>
        </p:txBody>
      </p:sp>
    </p:spTree>
    <p:extLst>
      <p:ext uri="{BB962C8B-B14F-4D97-AF65-F5344CB8AC3E}">
        <p14:creationId xmlns:p14="http://schemas.microsoft.com/office/powerpoint/2010/main" val="2745611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E2498-98E1-08C1-08D8-C63BC249108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10747B8-C340-0A9D-69A9-F11EF41D7839}"/>
              </a:ext>
            </a:extLst>
          </p:cNvPr>
          <p:cNvSpPr>
            <a:spLocks noGrp="1"/>
          </p:cNvSpPr>
          <p:nvPr>
            <p:ph idx="1"/>
          </p:nvPr>
        </p:nvSpPr>
        <p:spPr/>
        <p:txBody>
          <a:bodyPr>
            <a:normAutofit fontScale="70000" lnSpcReduction="20000"/>
          </a:bodyPr>
          <a:lstStyle/>
          <a:p>
            <a:pPr algn="just">
              <a:lnSpc>
                <a:spcPct val="160000"/>
              </a:lnSpc>
            </a:pPr>
            <a:r>
              <a:rPr lang="hi-IN" dirty="0"/>
              <a:t>इस प्रकार कहा जा सकता है कि लोक साहित्य का संग्रहण एक सबसे बड़ी समस्या और कठिन कार्य है।  वर्तमान युग में जटिल एवं भौतिकता प्रधानता बढ़ती जा रही है जिसके कारण सहज और स्वच्छ प्रवृत्तियों से जुड़े साहित्य का सरंक्षण कठिन होता जा रहा है।  लोक साहित्य के संकलन एवं सरंक्षण के लिए संग्रहकर्ता को क्षेत्र विशेष की परंपराओं का ज्ञान होना आवश्यक है, साथ ही वहां की भाषा पर भी अच्छा अधिकार हो तभी वह वहां की परंपराओं को पूर्णता लिपिबद्ध कर सकता है।  इसके साथ-साथ लोक साहित्य का संग्रह करने वाले व्यक्ति का व्यवहार सामाजिक होना जरूरी है ताकि वह स्थानीय जनता के प्रति सहानुभूति पूर्वक व्यवहार कर उनके विश्वासों, प्रथाओं और अंधविश्वासों के लिए सम्मान प्रदर्शित कर सके।  अन्यथा स्थानीय लोग आत्मीयता के भाव के बिना अपनी प्रथाओं और विश्वासों की जानकारी उसे नहीं देंगे।  इसके साथ-साथ संकलनकर्ता की दृष्टि निष्पक्ष व वस्तुनिष्ठ होनी चाहिए। अधिकांश में लोक साहित्य मौखिक या श्रुत परंपरा में ही जीवित रहता है। ऐसे मैं लोक साहित्य को लिपिबद्ध करना कठिन कार्य है।  जो उस क्षेत्र की बोली को जानता हो या उसके से विशेष की बोली का भाषा वैज्ञानिक अध्ययन करने में समर्थ हो वही शुद्ध लिप्यंकन कर सकता है।  एक संग्रहकर्ता के लिए विषय बोध,  जिज्ञासा,  दूरदृष्टि,  आत्मानुशासन, ईमानदारी, वस्तुनिष्ठता, निर्भीकता,  धैर्यशील था,  समयनिष्ठा, व्यवहार कुशलता,  परिश्रम और संघर्षशीलता  तथा आधुनिक तकनीकों का जानकारी आदि गुणों का होना आवश्यक है।</a:t>
            </a:r>
            <a:endParaRPr lang="en-IN" dirty="0"/>
          </a:p>
        </p:txBody>
      </p:sp>
    </p:spTree>
    <p:extLst>
      <p:ext uri="{BB962C8B-B14F-4D97-AF65-F5344CB8AC3E}">
        <p14:creationId xmlns:p14="http://schemas.microsoft.com/office/powerpoint/2010/main" val="1837546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E7835-615B-B746-66D1-EF746EA82173}"/>
              </a:ext>
            </a:extLst>
          </p:cNvPr>
          <p:cNvSpPr>
            <a:spLocks noGrp="1"/>
          </p:cNvSpPr>
          <p:nvPr>
            <p:ph type="title"/>
          </p:nvPr>
        </p:nvSpPr>
        <p:spPr>
          <a:xfrm>
            <a:off x="982134" y="2617258"/>
            <a:ext cx="10515600" cy="1325563"/>
          </a:xfrm>
        </p:spPr>
        <p:txBody>
          <a:bodyPr/>
          <a:lstStyle/>
          <a:p>
            <a:pPr algn="ctr"/>
            <a:r>
              <a:rPr lang="hi-IN" dirty="0"/>
              <a:t>धन्यवाद</a:t>
            </a:r>
            <a:endParaRPr lang="en-IN" dirty="0"/>
          </a:p>
        </p:txBody>
      </p:sp>
      <p:sp>
        <p:nvSpPr>
          <p:cNvPr id="3" name="TextBox 3">
            <a:extLst>
              <a:ext uri="{FF2B5EF4-FFF2-40B4-BE49-F238E27FC236}">
                <a16:creationId xmlns:a16="http://schemas.microsoft.com/office/drawing/2014/main" id="{1984445E-723E-F8AC-DF4E-E34710F204A2}"/>
              </a:ext>
            </a:extLst>
          </p:cNvPr>
          <p:cNvSpPr txBox="1"/>
          <p:nvPr/>
        </p:nvSpPr>
        <p:spPr>
          <a:xfrm>
            <a:off x="1672166" y="4794935"/>
            <a:ext cx="8847667"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hi-IN" dirty="0">
              <a:latin typeface="Kokila" pitchFamily="34" charset="0"/>
              <a:ea typeface="Calibri" pitchFamily="34" charset="0"/>
              <a:cs typeface="Kokila" pitchFamily="34" charset="0"/>
            </a:endParaRPr>
          </a:p>
          <a:p>
            <a:pPr algn="ctr"/>
            <a:r>
              <a:rPr lang="hi-IN" b="1" dirty="0">
                <a:latin typeface="Kokila" pitchFamily="34" charset="0"/>
                <a:ea typeface="Calibri" pitchFamily="34" charset="0"/>
                <a:cs typeface="Kokila" pitchFamily="34" charset="0"/>
              </a:rPr>
              <a:t>यह ज्ञान के विविध माध्यमों से अध्ययन-अध्यापन हेतु संकलन मात्र है. इसमें मौलिकता सम्बन्धी कोई दावा नहीं है</a:t>
            </a:r>
            <a:r>
              <a:rPr lang="hi-IN" dirty="0">
                <a:latin typeface="Kokila" pitchFamily="34" charset="0"/>
                <a:ea typeface="Calibri" pitchFamily="34" charset="0"/>
                <a:cs typeface="Kokila" pitchFamily="34" charset="0"/>
              </a:rPr>
              <a:t>.  </a:t>
            </a:r>
            <a:endParaRPr lang="en-US" dirty="0"/>
          </a:p>
        </p:txBody>
      </p:sp>
    </p:spTree>
    <p:extLst>
      <p:ext uri="{BB962C8B-B14F-4D97-AF65-F5344CB8AC3E}">
        <p14:creationId xmlns:p14="http://schemas.microsoft.com/office/powerpoint/2010/main" val="128615232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132</TotalTime>
  <Words>1418</Words>
  <Application>Microsoft Office PowerPoint</Application>
  <PresentationFormat>Widescreen</PresentationFormat>
  <Paragraphs>28</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Calibri</vt:lpstr>
      <vt:lpstr>Calibri Light</vt:lpstr>
      <vt:lpstr>Kokila</vt:lpstr>
      <vt:lpstr>Retrospect</vt:lpstr>
      <vt:lpstr>लोक साहित्य के संकलन एवं संरक्षण में आने वाली समस्याएं</vt:lpstr>
      <vt:lpstr>प्रस्तावना</vt:lpstr>
      <vt:lpstr>लोक साहित्य के संकलन एवं संग्रहण से जुड़ी समस्याएं</vt:lpstr>
      <vt:lpstr>1. श्रम साध्य कार्यः</vt:lpstr>
      <vt:lpstr>2. संदिग्ध विश्वसनीयताः</vt:lpstr>
      <vt:lpstr>3. प्राचीन परंपराओं पर आधुनिकता का प्रभावः</vt:lpstr>
      <vt:lpstr>4. धार्मिक अंधविश्वासः</vt:lpstr>
      <vt:lpstr>5. पुनरावृति में असमर्थताः</vt:lpstr>
      <vt:lpstr>6. भाषा विषयक ज्ञान की कमीः</vt:lpstr>
      <vt:lpstr>7. अनुसंधानकर्ताओं का उदार एवं अवसरवादी दृष्टिकोणः</vt:lpstr>
      <vt:lpstr>8. प्रकाशकों की समस्याः</vt:lpstr>
      <vt:lpstr>PowerPoint Presentation</vt:lpstr>
      <vt:lpstr>धन्यवाद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हिंदी भाषा के विविध रूप</dc:title>
  <dc:creator>Neha Mishra</dc:creator>
  <cp:lastModifiedBy>Neha Mishra</cp:lastModifiedBy>
  <cp:revision>52</cp:revision>
  <dcterms:created xsi:type="dcterms:W3CDTF">2022-07-17T02:25:21Z</dcterms:created>
  <dcterms:modified xsi:type="dcterms:W3CDTF">2022-07-19T04:47:09Z</dcterms:modified>
</cp:coreProperties>
</file>